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4" r:id="rId3"/>
    <p:sldId id="333" r:id="rId4"/>
    <p:sldId id="336" r:id="rId5"/>
    <p:sldId id="331" r:id="rId6"/>
    <p:sldId id="340" r:id="rId7"/>
    <p:sldId id="342" r:id="rId8"/>
    <p:sldId id="343" r:id="rId9"/>
    <p:sldId id="345" r:id="rId10"/>
    <p:sldId id="337" r:id="rId11"/>
    <p:sldId id="330" r:id="rId12"/>
    <p:sldId id="349" r:id="rId13"/>
    <p:sldId id="401" r:id="rId14"/>
    <p:sldId id="348" r:id="rId15"/>
    <p:sldId id="395" r:id="rId16"/>
    <p:sldId id="327" r:id="rId17"/>
    <p:sldId id="310" r:id="rId18"/>
    <p:sldId id="351" r:id="rId19"/>
    <p:sldId id="311" r:id="rId20"/>
    <p:sldId id="313" r:id="rId21"/>
    <p:sldId id="314" r:id="rId22"/>
    <p:sldId id="316" r:id="rId23"/>
    <p:sldId id="315" r:id="rId24"/>
    <p:sldId id="352" r:id="rId25"/>
    <p:sldId id="353" r:id="rId26"/>
    <p:sldId id="317" r:id="rId27"/>
    <p:sldId id="319" r:id="rId28"/>
    <p:sldId id="320" r:id="rId29"/>
    <p:sldId id="321" r:id="rId30"/>
    <p:sldId id="354" r:id="rId31"/>
    <p:sldId id="355" r:id="rId32"/>
    <p:sldId id="323" r:id="rId33"/>
    <p:sldId id="324" r:id="rId34"/>
    <p:sldId id="356" r:id="rId35"/>
    <p:sldId id="380" r:id="rId36"/>
    <p:sldId id="379" r:id="rId37"/>
    <p:sldId id="357" r:id="rId38"/>
    <p:sldId id="361" r:id="rId39"/>
    <p:sldId id="358" r:id="rId40"/>
    <p:sldId id="381" r:id="rId41"/>
    <p:sldId id="382" r:id="rId42"/>
    <p:sldId id="383" r:id="rId43"/>
    <p:sldId id="359" r:id="rId44"/>
    <p:sldId id="360" r:id="rId45"/>
    <p:sldId id="393" r:id="rId46"/>
    <p:sldId id="397" r:id="rId47"/>
    <p:sldId id="396" r:id="rId48"/>
    <p:sldId id="326" r:id="rId49"/>
    <p:sldId id="347" r:id="rId50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49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6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74668-723A-45B5-AACD-B1298CD985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CAA7-F47E-4761-8A53-5D9DB9982C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2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58065" y="2038989"/>
            <a:ext cx="9874885" cy="2780335"/>
            <a:chOff x="-208206" y="505192"/>
            <a:chExt cx="9874885" cy="2780335"/>
          </a:xfrm>
        </p:grpSpPr>
        <p:sp>
          <p:nvSpPr>
            <p:cNvPr id="8" name="文本框 7"/>
            <p:cNvSpPr txBox="1"/>
            <p:nvPr/>
          </p:nvSpPr>
          <p:spPr>
            <a:xfrm>
              <a:off x="-208206" y="505192"/>
              <a:ext cx="9874885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5000" spc="79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方正黑体简体" panose="02010601030101010101" pitchFamily="2" charset="-122"/>
                </a:rPr>
                <a:t>基于用电可靠性的配电网规划问题</a:t>
              </a:r>
              <a:endParaRPr lang="zh-CN" altLang="en-US" sz="5000" spc="79" dirty="0">
                <a:solidFill>
                  <a:schemeClr val="bg2">
                    <a:lumMod val="1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09519" y="1731377"/>
              <a:ext cx="58273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400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2022</a:t>
              </a:r>
              <a:r>
                <a:rPr lang="zh-CN" altLang="en-US" sz="2400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深圳杯</a:t>
              </a:r>
              <a:r>
                <a:rPr lang="en-US" altLang="zh-CN" sz="2400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B</a:t>
              </a:r>
              <a:r>
                <a:rPr lang="zh-CN" altLang="en-US" sz="2400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题汇报</a:t>
              </a:r>
              <a:endParaRPr lang="zh-CN" altLang="en-US" sz="2400" b="1" spc="100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93163" y="2882937"/>
              <a:ext cx="1496060" cy="402590"/>
            </a:xfrm>
            <a:prstGeom prst="rect">
              <a:avLst/>
            </a:prstGeom>
            <a:solidFill>
              <a:srgbClr val="E1E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</a:rPr>
                <a:t>山东大学</a:t>
              </a:r>
              <a:endParaRPr lang="zh-CN" altLang="en-US" sz="2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2436" y="1594859"/>
            <a:ext cx="2787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Stencil" panose="040409050D0802020404" pitchFamily="82" charset="0"/>
                <a:ea typeface="Noto Sans S Chinese DemiLight" panose="020B0400000000000000" pitchFamily="34" charset="-122"/>
              </a:rPr>
              <a:t>PART 03</a:t>
            </a:r>
            <a:endParaRPr lang="zh-CN" altLang="en-US" sz="5000" dirty="0">
              <a:solidFill>
                <a:schemeClr val="tx1">
                  <a:lumMod val="95000"/>
                  <a:lumOff val="5000"/>
                </a:schemeClr>
              </a:solidFill>
              <a:latin typeface="Stencil" panose="040409050D0802020404" pitchFamily="82" charset="0"/>
              <a:ea typeface="Noto Sans S Chinese DemiLight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5420" y="2552700"/>
            <a:ext cx="6741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问题二：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设计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建造费用最低的</a:t>
            </a:r>
            <a:r>
              <a:rPr lang="zh-CN" altLang="en-US" b="1" u="sng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两个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单供配电网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，使得每个用户都被供电。给出树状配电网的分叉点坐标，并计算该配电网中每个用户的用电可靠性。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908810"/>
            <a:ext cx="278955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对单供电源网络模型的</a:t>
            </a:r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拓展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问题二的建模思路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80" y="755650"/>
            <a:ext cx="4557395" cy="413893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71880" y="2512060"/>
            <a:ext cx="5115560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基于几何分析的二分类算法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3093085"/>
            <a:ext cx="4305300" cy="2842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170" y="4894580"/>
            <a:ext cx="2733040" cy="967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908810"/>
            <a:ext cx="278955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对单供电源网络模型的</a:t>
            </a:r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拓展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问题二的建模思路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71880" y="2512060"/>
            <a:ext cx="5115560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基于几何分析的二分类算法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3093085"/>
            <a:ext cx="4305300" cy="2842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515745"/>
            <a:ext cx="5375275" cy="3825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908810"/>
            <a:ext cx="2964180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对于题设数据的求解示意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283835" y="1280795"/>
            <a:ext cx="5115560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面对只有电源和负荷坐标的情况下，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对拓扑结构的建立和分叉点的选取示意图如下：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45480" y="3820795"/>
            <a:ext cx="698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</a:rPr>
              <a:t>→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13" name="矩形 12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问题二的结果展示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Result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55" y="2999740"/>
            <a:ext cx="5255260" cy="2683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2647315"/>
            <a:ext cx="3787775" cy="338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949190" y="869315"/>
            <a:ext cx="2293620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负荷的可靠性分析</a:t>
            </a:r>
            <a:endParaRPr 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13" name="矩形 12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问题二的结果展示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Result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9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865313"/>
            <a:ext cx="5274310" cy="3515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73275" y="5756910"/>
            <a:ext cx="8044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用电可靠性的均值达到了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97.66%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，最低值也大于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96.8%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，方差控制在了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</a:t>
            </a:r>
            <a:r>
              <a:rPr lang="en-US" altLang="zh-CN" sz="1600" baseline="30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-5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数量级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5" y="1998980"/>
            <a:ext cx="6414135" cy="3249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702436" y="1594859"/>
            <a:ext cx="2787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Stencil" panose="040409050D0802020404" pitchFamily="82" charset="0"/>
                <a:ea typeface="Noto Sans S Chinese DemiLight" panose="020B0400000000000000" pitchFamily="34" charset="-122"/>
              </a:rPr>
              <a:t>PART 04</a:t>
            </a:r>
            <a:endParaRPr lang="zh-CN" altLang="en-US" sz="5000" dirty="0">
              <a:solidFill>
                <a:schemeClr val="tx1">
                  <a:lumMod val="95000"/>
                  <a:lumOff val="5000"/>
                </a:schemeClr>
              </a:solidFill>
              <a:latin typeface="Stencil" panose="040409050D0802020404" pitchFamily="82" charset="0"/>
              <a:ea typeface="Noto Sans S Chinese DemiLight" panose="020B04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00325" y="2592070"/>
            <a:ext cx="69913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建立两个单供配电网之间的联络线，增设开关，扩充电源可供电功率，形成双供配电网。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问题三：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建造总花费上限为X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，求使得双供配电网中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最低的用电可靠性达到最大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的联络线和开关设计。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问题四：</a:t>
            </a: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建造总费用最低的双供配电网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，使得双供配电网中</a:t>
            </a:r>
            <a:r>
              <a:rPr lang="zh-CN" altLang="en-US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每个用户的用电可靠性不低于Y%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801370"/>
            <a:ext cx="6885305" cy="313944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75831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对网络拓扑结构的探究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505786"/>
            <a:ext cx="3808672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设右图为电网中去掉支线部分的示意，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在此情况下对拓扑结构进行探究。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213576" y="3940886"/>
            <a:ext cx="3808672" cy="150685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定义联络线造价：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两个单供网络分叉点集合分别为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K</a:t>
            </a:r>
            <a:r>
              <a:rPr lang="en-US" alt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K</a:t>
            </a:r>
            <a:r>
              <a:rPr lang="en-US" alt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2</a:t>
            </a:r>
            <a:endParaRPr lang="en-US" altLang="zh-CN" sz="1600" baseline="-250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联络线：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4036060"/>
            <a:ext cx="2299970" cy="314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5124450"/>
            <a:ext cx="1243965" cy="279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77915" y="452564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则有：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155" y="4525645"/>
            <a:ext cx="2764155" cy="35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801370"/>
            <a:ext cx="6885305" cy="313944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75831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对网络拓扑结构的探究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505786"/>
            <a:ext cx="3808672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设右图为电网中去掉支线部分的示意，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在此情况下对拓扑结构进行探究。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10895" y="4072255"/>
            <a:ext cx="107956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正常情况下，联络线上联络开关s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</a:rPr>
              <a:t>c1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，s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</a:rPr>
              <a:t>c2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断开。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线路发生图示故障，可行调度方案为：s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</a:rPr>
              <a:t>m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断开，s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</a:rPr>
              <a:t>c1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闭合，由电源B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通过左侧联络线为故障点后所有的用户供电。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而配电网的支线部分发生故障，并没有相应的调度方案。这符合我们的一般认知，双供调度是为解决区域内一定规模的用户用电故障问题。对于影响较小的故障，问题排查容易，恢复时间快，调度带来效益不高！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05" y="755650"/>
            <a:ext cx="7193280" cy="397764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9920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确定用户的用电可靠性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65505" y="2709545"/>
            <a:ext cx="3963035" cy="203009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对于目标用户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i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，有三条供电线路：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B</a:t>
            </a:r>
            <a:r>
              <a:rPr lang="en-US" alt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网络的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(e, f, g)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，</a:t>
            </a:r>
            <a:endParaRPr lang="en-US" alt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B</a:t>
            </a:r>
            <a:r>
              <a:rPr lang="en-US" alt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网络的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(a, c, f, g)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(a, b, d, g)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sym typeface="+mn-ea"/>
              </a:rPr>
              <a:t>分别计算这三条可能的供电线路的可靠性：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95" y="5370830"/>
            <a:ext cx="8004175" cy="44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确定用户的用电可靠性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84011" y="2496261"/>
            <a:ext cx="3808672" cy="203009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因为可能存在的公共段子线路，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会对供电线路的可靠性造成影响；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因此三条供电线路之间，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不一定满足独立的性质！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45" y="755650"/>
            <a:ext cx="7193280" cy="3977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963795"/>
            <a:ext cx="4860290" cy="4584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75" y="4963795"/>
            <a:ext cx="4987290" cy="6407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25490" y="5053965"/>
            <a:ext cx="476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⇒</a:t>
            </a:r>
            <a:endParaRPr lang="en-US" altLang="zh-CN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136385" y="945156"/>
            <a:ext cx="5919230" cy="5334260"/>
            <a:chOff x="3136385" y="945156"/>
            <a:chExt cx="5919230" cy="5334260"/>
          </a:xfrm>
        </p:grpSpPr>
        <p:grpSp>
          <p:nvGrpSpPr>
            <p:cNvPr id="24" name="组合 23"/>
            <p:cNvGrpSpPr/>
            <p:nvPr/>
          </p:nvGrpSpPr>
          <p:grpSpPr>
            <a:xfrm>
              <a:off x="3136385" y="2732857"/>
              <a:ext cx="5919230" cy="3546559"/>
              <a:chOff x="3389514" y="2732857"/>
              <a:chExt cx="5919230" cy="3546559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389514" y="2732857"/>
                <a:ext cx="627932" cy="2944495"/>
                <a:chOff x="3389514" y="2732857"/>
                <a:chExt cx="627932" cy="2944495"/>
              </a:xfrm>
            </p:grpSpPr>
            <p:sp>
              <p:nvSpPr>
                <p:cNvPr id="15" name="TextBox 35"/>
                <p:cNvSpPr txBox="1"/>
                <p:nvPr/>
              </p:nvSpPr>
              <p:spPr>
                <a:xfrm>
                  <a:off x="3426344" y="3676467"/>
                  <a:ext cx="552450" cy="200088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>
                  <a:innerShdw blurRad="127000" dist="88900" dir="18900000">
                    <a:prstClr val="black">
                      <a:alpha val="38000"/>
                    </a:prstClr>
                  </a:innerShdw>
                </a:effectLst>
              </p:spPr>
              <p:txBody>
                <a:bodyPr vert="eaVert" lIns="0" tIns="0" rIns="0" bIns="0" anchor="ctr"/>
                <a:lstStyle>
                  <a:defPPr>
                    <a:defRPr lang="zh-CN"/>
                  </a:defPPr>
                  <a:lvl1pPr algn="ctr">
                    <a:defRPr sz="320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R="0" lvl="0" algn="l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>
                      <a:srgbClr val="595959"/>
                    </a:buClr>
                    <a:buSzTx/>
                    <a:buFontTx/>
                    <a:defRPr/>
                  </a:pPr>
                  <a:r>
                    <a:rPr lang="zh-CN" altLang="en-US" sz="2300" spc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模型假设</a:t>
                  </a:r>
                  <a:endParaRPr kumimoji="0" lang="zh-CN" altLang="en-US" sz="2300" b="0" i="0" spc="1200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19" name="MH_Title_1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389514" y="2732857"/>
                  <a:ext cx="627932" cy="62793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壹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5153280" y="2740561"/>
                <a:ext cx="627932" cy="3538220"/>
                <a:chOff x="4884528" y="2740561"/>
                <a:chExt cx="627932" cy="3538220"/>
              </a:xfrm>
            </p:grpSpPr>
            <p:sp>
              <p:nvSpPr>
                <p:cNvPr id="16" name="TextBox 36"/>
                <p:cNvSpPr txBox="1"/>
                <p:nvPr/>
              </p:nvSpPr>
              <p:spPr>
                <a:xfrm>
                  <a:off x="4921993" y="3676551"/>
                  <a:ext cx="552450" cy="260223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>
                  <a:innerShdw blurRad="127000" dist="88900" dir="18900000">
                    <a:prstClr val="black">
                      <a:alpha val="38000"/>
                    </a:prstClr>
                  </a:innerShdw>
                </a:effectLst>
              </p:spPr>
              <p:txBody>
                <a:bodyPr vert="eaVert" lIns="0" tIns="0" rIns="0" bIns="0" anchor="ctr"/>
                <a:lstStyle>
                  <a:defPPr>
                    <a:defRPr lang="zh-CN"/>
                  </a:defPPr>
                  <a:lvl1pPr algn="ctr">
                    <a:defRPr sz="320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lvl="0" algn="l" defTabSz="1219200">
                    <a:spcBef>
                      <a:spcPts val="0"/>
                    </a:spcBef>
                    <a:buClr>
                      <a:srgbClr val="595959"/>
                    </a:buClr>
                    <a:buSzTx/>
                    <a:buFontTx/>
                    <a:defRPr/>
                  </a:pPr>
                  <a:r>
                    <a:rPr lang="zh-CN" altLang="en-US" sz="2300" spc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问题一</a:t>
                  </a:r>
                  <a:endParaRPr lang="zh-CN" altLang="en-US" sz="2300" spc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20" name="MH_Title_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884528" y="2740561"/>
                  <a:ext cx="627932" cy="62793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贰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6917046" y="2740561"/>
                <a:ext cx="627932" cy="3538220"/>
                <a:chOff x="7096636" y="2740561"/>
                <a:chExt cx="627932" cy="3538220"/>
              </a:xfrm>
            </p:grpSpPr>
            <p:sp>
              <p:nvSpPr>
                <p:cNvPr id="17" name="TextBox 37"/>
                <p:cNvSpPr txBox="1"/>
                <p:nvPr/>
              </p:nvSpPr>
              <p:spPr>
                <a:xfrm>
                  <a:off x="7134101" y="3676551"/>
                  <a:ext cx="552450" cy="260223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>
                  <a:innerShdw blurRad="127000" dist="88900" dir="18900000">
                    <a:prstClr val="black">
                      <a:alpha val="38000"/>
                    </a:prstClr>
                  </a:innerShdw>
                </a:effectLst>
              </p:spPr>
              <p:txBody>
                <a:bodyPr vert="eaVert" lIns="0" tIns="0" rIns="0" bIns="0" anchor="ctr"/>
                <a:lstStyle>
                  <a:defPPr>
                    <a:defRPr lang="zh-CN"/>
                  </a:defPPr>
                  <a:lvl1pPr algn="ctr">
                    <a:defRPr sz="320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lvl="0" algn="l" defTabSz="1219200">
                    <a:spcBef>
                      <a:spcPts val="0"/>
                    </a:spcBef>
                    <a:buClr>
                      <a:srgbClr val="595959"/>
                    </a:buClr>
                    <a:buSzTx/>
                    <a:buFontTx/>
                    <a:defRPr/>
                  </a:pPr>
                  <a:r>
                    <a:rPr lang="zh-CN" altLang="en-US" sz="2300" spc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问题二</a:t>
                  </a:r>
                  <a:endParaRPr lang="zh-CN" altLang="en-US" sz="2300" spc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21" name="MH_Title_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7096636" y="2740561"/>
                  <a:ext cx="627932" cy="62793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叁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8680812" y="2740561"/>
                <a:ext cx="627932" cy="3538855"/>
                <a:chOff x="9256876" y="2740561"/>
                <a:chExt cx="627932" cy="3538855"/>
              </a:xfrm>
            </p:grpSpPr>
            <p:sp>
              <p:nvSpPr>
                <p:cNvPr id="18" name="TextBox 38"/>
                <p:cNvSpPr txBox="1"/>
                <p:nvPr/>
              </p:nvSpPr>
              <p:spPr>
                <a:xfrm>
                  <a:off x="9294976" y="3676551"/>
                  <a:ext cx="552450" cy="260286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>
                  <a:innerShdw blurRad="127000" dist="88900" dir="18900000">
                    <a:prstClr val="black">
                      <a:alpha val="38000"/>
                    </a:prstClr>
                  </a:innerShdw>
                </a:effectLst>
              </p:spPr>
              <p:txBody>
                <a:bodyPr vert="eaVert" lIns="0" tIns="0" rIns="0" bIns="0" anchor="ctr"/>
                <a:lstStyle>
                  <a:defPPr>
                    <a:defRPr lang="zh-CN"/>
                  </a:defPPr>
                  <a:lvl1pPr algn="ctr">
                    <a:defRPr sz="320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lvl="0" algn="l" defTabSz="1219200">
                    <a:spcBef>
                      <a:spcPts val="0"/>
                    </a:spcBef>
                    <a:buClr>
                      <a:srgbClr val="595959"/>
                    </a:buClr>
                    <a:buSzTx/>
                    <a:buFontTx/>
                    <a:defRPr/>
                  </a:pPr>
                  <a:r>
                    <a:rPr lang="zh-CN" altLang="en-US" sz="2300" spc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问题三、四</a:t>
                  </a:r>
                  <a:endParaRPr lang="zh-CN" altLang="en-US" sz="2300" spc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22" name="MH_Title_1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9256876" y="2740561"/>
                  <a:ext cx="627932" cy="627932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1219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华文中宋" panose="02010600040101010101" charset="-122"/>
                      <a:ea typeface="华文中宋" panose="02010600040101010101" charset="-122"/>
                    </a:rPr>
                    <a:t>肆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sp>
          <p:nvSpPr>
            <p:cNvPr id="23" name="矩形 22"/>
            <p:cNvSpPr/>
            <p:nvPr/>
          </p:nvSpPr>
          <p:spPr>
            <a:xfrm>
              <a:off x="5025499" y="945156"/>
              <a:ext cx="2140330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1200" cap="none" spc="160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目录</a:t>
              </a:r>
              <a:endParaRPr kumimoji="0" lang="en-US" altLang="zh-CN" sz="6000" b="1" i="0" u="none" strike="noStrike" kern="1200" cap="none" spc="16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CONTENTS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确定用户的用电可靠性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802966"/>
            <a:ext cx="3808672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对三条供电线路间的概率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进行两两叠加计算：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05" y="755650"/>
            <a:ext cx="7193280" cy="3977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4733290"/>
            <a:ext cx="9591040" cy="4419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20" y="5219700"/>
            <a:ext cx="5039360" cy="4013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345690" y="5245735"/>
            <a:ext cx="1131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同理可得：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确定用户的用电可靠性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730576"/>
            <a:ext cx="3808672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对三条供电线路的可靠性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可以使用容斥原理进行计算：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140" y="5074920"/>
            <a:ext cx="8039735" cy="447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" y="3972560"/>
            <a:ext cx="1770380" cy="21139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05" y="755650"/>
            <a:ext cx="7193280" cy="3977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用电可靠性精确概率模型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0" y="755650"/>
            <a:ext cx="7193280" cy="39776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0895" y="4778375"/>
            <a:ext cx="7907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推广：由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n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元容斥原理，结合概率模型，可得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n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条供电线路下节点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i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的用电可靠性：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5219700"/>
            <a:ext cx="10043795" cy="54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用电可靠性精确概率模型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79475" y="3388360"/>
            <a:ext cx="3657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对于上式中的求交部分，可做如下计算：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2647950"/>
            <a:ext cx="10043795" cy="549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45870" y="3916680"/>
            <a:ext cx="5815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设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且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，有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则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m(m&lt;n)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条供电路径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同时可靠的概率描述为：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其中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    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为最小子路径，相互独立。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70" y="4053205"/>
            <a:ext cx="1297940" cy="284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75" y="4065270"/>
            <a:ext cx="518160" cy="260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260" y="4105910"/>
            <a:ext cx="668020" cy="2317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080" y="4403725"/>
            <a:ext cx="1438275" cy="2781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0" y="4298315"/>
            <a:ext cx="4014470" cy="6800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295" y="4778375"/>
            <a:ext cx="2001520" cy="31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338137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基于具体调度方案的用电可靠性刻画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10895" y="4277995"/>
            <a:ext cx="3657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设节点i备有调度方案的供电路径集合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且满足约束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则节点i的用电可靠性可以刻画为：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4399280"/>
            <a:ext cx="2716530" cy="3263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4782185"/>
            <a:ext cx="637540" cy="253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75" y="5086350"/>
            <a:ext cx="2358390" cy="3752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10" y="755650"/>
            <a:ext cx="6139815" cy="339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联络线的设置约束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895" y="2823845"/>
            <a:ext cx="3966845" cy="150685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基于成本和工程难度考虑下，设置约束：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1.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每个联络点仅和一条联络线相关；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      2.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联络线之间不存在相互重叠的情况。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15" y="1422400"/>
            <a:ext cx="6276340" cy="2941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13485" y="4744720"/>
            <a:ext cx="6407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而要满足以上约束，需要保证在所有联络线构成的集合{L</a:t>
            </a:r>
            <a:r>
              <a:rPr lang="zh-CN" altLang="en-US" sz="1600" baseline="-25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{cont}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}中，有：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80" y="5229860"/>
            <a:ext cx="3799205" cy="338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联络线的设置约束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769946"/>
            <a:ext cx="3808672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解析几何表达下的联络点关系：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35" y="1066800"/>
            <a:ext cx="5394960" cy="3680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420" y="5016500"/>
            <a:ext cx="3692525" cy="526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5" y="3698240"/>
            <a:ext cx="4260850" cy="847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调度方案举例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10986" y="2508326"/>
            <a:ext cx="3808672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当出现这种故障时，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一种可行的调度方案为：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3698240"/>
            <a:ext cx="3331845" cy="1054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5" y="4806950"/>
            <a:ext cx="2082800" cy="374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130" y="755650"/>
            <a:ext cx="7269480" cy="342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调度方案的数学表示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340576" y="2974416"/>
            <a:ext cx="3808672" cy="150685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定义调度方案扩供的负荷集合为：</a:t>
            </a:r>
            <a:endParaRPr lang="en-US" alt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定义调度方案为：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40" y="755650"/>
            <a:ext cx="5185410" cy="433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10" y="3970020"/>
            <a:ext cx="1809115" cy="511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0" y="3135630"/>
            <a:ext cx="513080" cy="29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45" y="3072765"/>
            <a:ext cx="1585595" cy="39751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35267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功率约束的数学表达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018030" y="2974340"/>
            <a:ext cx="6654800" cy="150685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设调度方案集合为{D</a:t>
            </a:r>
            <a:r>
              <a:rPr 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i</a:t>
            </a: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}，对应扩展用电功率为</a:t>
            </a:r>
            <a:r>
              <a:rPr lang="en-US" alt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     </a:t>
            </a: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，最大扩展用电功率为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每个网络中负荷需求之和为W</a:t>
            </a:r>
            <a:r>
              <a:rPr lang="zh-CN"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y</a:t>
            </a: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，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则电源供电功率约束为：</a:t>
            </a:r>
            <a:endParaRPr lang="zh-CN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10" y="3140710"/>
            <a:ext cx="373380" cy="2616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480" y="4154170"/>
            <a:ext cx="3432175" cy="32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702436" y="1594859"/>
            <a:ext cx="2787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Stencil" panose="040409050D0802020404" pitchFamily="82" charset="0"/>
                <a:ea typeface="Noto Sans S Chinese DemiLight" panose="020B0400000000000000" pitchFamily="34" charset="-122"/>
              </a:rPr>
              <a:t>PART 01</a:t>
            </a:r>
            <a:endParaRPr lang="zh-CN" altLang="en-US" sz="5000" dirty="0">
              <a:solidFill>
                <a:schemeClr val="tx1">
                  <a:lumMod val="95000"/>
                  <a:lumOff val="5000"/>
                </a:schemeClr>
              </a:solidFill>
              <a:latin typeface="Stencil" panose="040409050D0802020404" pitchFamily="82" charset="0"/>
              <a:ea typeface="Noto Sans S Chinese DemiLight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98445" y="2656840"/>
            <a:ext cx="659447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模型的假设：</a:t>
            </a:r>
            <a:endParaRPr lang="en-US" altLang="zh-CN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1.负荷分布在主线（路网）附近,并且成簇聚集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2.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开关设在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导线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的端点处，靠近分叉点或负荷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；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3.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联络线支持双向供电，其他供电线路仅支持单向供电；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4.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在双供电网中，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联络线两端联络点位于主线上。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35267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功率期望的数学表达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030470" y="1066800"/>
            <a:ext cx="4911725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定义调度方案D</a:t>
            </a:r>
            <a:r>
              <a:rPr sz="1600" baseline="-250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i</a:t>
            </a:r>
            <a:r>
              <a:rPr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的使用概率为</a:t>
            </a:r>
            <a:r>
              <a:rPr 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                </a:t>
            </a:r>
            <a:r>
              <a:rPr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，</a:t>
            </a:r>
            <a:endParaRPr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则</a:t>
            </a:r>
            <a:r>
              <a:rPr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电源功率的期望描述为：</a:t>
            </a:r>
            <a:endParaRPr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0" y="1189990"/>
            <a:ext cx="1054100" cy="3314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60" y="1659255"/>
            <a:ext cx="2419350" cy="4406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08685" y="2621280"/>
            <a:ext cx="94710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由于负荷的可靠性增量是由调度带来的，已知负荷在单供配电网络中的用电可靠性为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在给定联络线和调度方案下的可靠性为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，显然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设可靠性增量为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，有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则进一步，电源扩展功率的期望可以表达为：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635" y="3101975"/>
            <a:ext cx="229235" cy="2914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20" y="3101975"/>
            <a:ext cx="692785" cy="2959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555" y="2777490"/>
            <a:ext cx="311785" cy="2489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715" y="3499485"/>
            <a:ext cx="1187450" cy="2730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125" y="3831590"/>
            <a:ext cx="4624070" cy="3587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730" y="3855085"/>
            <a:ext cx="3167380" cy="3352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2230" y="4559300"/>
            <a:ext cx="3544570" cy="71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40" y="3917315"/>
            <a:ext cx="1313180" cy="330835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双供电网的建造成本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2842895"/>
            <a:ext cx="3869055" cy="4286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14295" y="2769870"/>
            <a:ext cx="696341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双供配电网系统的总花费为：</a:t>
            </a:r>
            <a:endParaRPr lang="zh-CN" sz="16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其中，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定义距离函数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，有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对于所有联络线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，有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扩展功率花费为：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770" y="3392170"/>
            <a:ext cx="3052445" cy="319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455" y="3832225"/>
            <a:ext cx="3035935" cy="477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80" y="4453890"/>
            <a:ext cx="1043940" cy="3009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600" y="4453890"/>
            <a:ext cx="2621915" cy="499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515" y="4453890"/>
            <a:ext cx="1970405" cy="3867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2435" y="4941570"/>
            <a:ext cx="2583180" cy="50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双供电网模型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13485" y="2433955"/>
            <a:ext cx="97180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 dirty="0"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问题三：总花费上限为X，通过建造联络线，和设计合适的调度方案使得最低的用电可靠性最大，即：</a:t>
            </a:r>
            <a:endParaRPr lang="zh-CN" sz="1600" dirty="0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问题四：以最低的总费用建造联络线，和设计合适的调度方案使得最低的用电可靠性不低于Y%，即：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5" y="2999105"/>
            <a:ext cx="2552700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5" y="3026410"/>
            <a:ext cx="1979295" cy="364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935" y="3945255"/>
            <a:ext cx="2509520" cy="445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330" y="3993515"/>
            <a:ext cx="1874520" cy="348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双供电网模型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477260" y="3133090"/>
            <a:ext cx="212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其余均为相同约束：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755650"/>
            <a:ext cx="4168140" cy="521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联络线的决策空间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14400" y="2769870"/>
            <a:ext cx="48577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定义函数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该决策空间的数学表达为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即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其大小为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40" y="2931160"/>
            <a:ext cx="1582420" cy="284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440" y="3426460"/>
            <a:ext cx="2660015" cy="307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3937000"/>
            <a:ext cx="1012825" cy="285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230" y="4421505"/>
            <a:ext cx="1537970" cy="378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00800" y="2769870"/>
            <a:ext cx="48577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设有i条联络线，满足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因此在K</a:t>
            </a:r>
            <a:r>
              <a:rPr lang="zh-CN" sz="1600" baseline="-25000"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，K</a:t>
            </a:r>
            <a:r>
              <a:rPr lang="zh-CN" sz="1600" baseline="-25000">
                <a:latin typeface="华文中宋" panose="02010600040101010101" charset="-122"/>
                <a:ea typeface="华文中宋" panose="02010600040101010101" charset="-122"/>
              </a:rPr>
              <a:t>2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中分别选择i个联络点，共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种情况，i对联络点之间相互匹配共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i!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种情况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因此：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635" y="2914015"/>
            <a:ext cx="2188845" cy="3257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070" y="3364230"/>
            <a:ext cx="1173480" cy="4502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4313555"/>
            <a:ext cx="3168015" cy="66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联络线的决策空间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579245" y="2653665"/>
            <a:ext cx="36087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这里取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研究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之间关系，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发现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增加呈指数趋势增加，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时，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；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时，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.</a:t>
            </a:r>
            <a:endParaRPr lang="en-US" alt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70" y="2794635"/>
            <a:ext cx="1543050" cy="2984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60" y="3297555"/>
            <a:ext cx="868045" cy="3022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05" y="3846195"/>
            <a:ext cx="800100" cy="2520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30" y="4344670"/>
            <a:ext cx="720725" cy="2660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0" y="4364355"/>
            <a:ext cx="908685" cy="2463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130" y="4890135"/>
            <a:ext cx="739775" cy="2470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9080" y="4876800"/>
            <a:ext cx="954405" cy="234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7260" y="1607185"/>
            <a:ext cx="492633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90" y="1209040"/>
            <a:ext cx="6163310" cy="443992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51269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基于启发式准则的贪心算法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451735" y="3198495"/>
            <a:ext cx="2124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算法步骤如右所示：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51269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基于启发式准则的贪心算法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13660" y="3199130"/>
            <a:ext cx="198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设置启发式准则：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345" y="1217930"/>
            <a:ext cx="5216525" cy="1910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3128010"/>
            <a:ext cx="5557520" cy="2791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负荷分块改进算法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13485" y="3125470"/>
            <a:ext cx="4639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对于任意负荷点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，它和主线上分叉点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的用电可靠性之比为一个固定常数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，不会因增设联络线而改变，即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355" y="880745"/>
            <a:ext cx="4051935" cy="4822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20" y="3293110"/>
            <a:ext cx="323215" cy="288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90" y="3251200"/>
            <a:ext cx="320675" cy="330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080" y="3656330"/>
            <a:ext cx="293370" cy="256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125" y="3970020"/>
            <a:ext cx="1457325" cy="354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2648585"/>
            <a:ext cx="715010" cy="341630"/>
          </a:xfrm>
          <a:prstGeom prst="rect">
            <a:avLst/>
          </a:prstGeom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90" y="2546350"/>
            <a:ext cx="6301740" cy="2193925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负荷分块改进算法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78205" y="2558415"/>
            <a:ext cx="4639945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运行算法，步骤⑤第一个加入</a:t>
            </a:r>
            <a:r>
              <a:rPr lang="en-US" sz="1600">
                <a:latin typeface="华文中宋" panose="02010600040101010101" charset="-122"/>
                <a:ea typeface="华文中宋" panose="02010600040101010101" charset="-122"/>
              </a:rPr>
              <a:t>           </a:t>
            </a: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的联络线为</a:t>
            </a:r>
            <a:endParaRPr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其中</a:t>
            </a:r>
            <a:endParaRPr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设</a:t>
            </a:r>
            <a:endParaRPr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以及</a:t>
            </a:r>
            <a:endParaRPr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则</a:t>
            </a: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将不会有新联络线</a:t>
            </a:r>
            <a:r>
              <a:rPr lang="en-US" sz="1600">
                <a:latin typeface="华文中宋" panose="02010600040101010101" charset="-122"/>
                <a:ea typeface="华文中宋" panose="02010600040101010101" charset="-122"/>
              </a:rPr>
              <a:t>             </a:t>
            </a:r>
            <a:r>
              <a:rPr sz="1600">
                <a:latin typeface="华文中宋" panose="02010600040101010101" charset="-122"/>
                <a:ea typeface="华文中宋" panose="02010600040101010101" charset="-122"/>
              </a:rPr>
              <a:t>被应用</a:t>
            </a: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40" y="2682875"/>
            <a:ext cx="814705" cy="307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75" y="3186430"/>
            <a:ext cx="3703955" cy="378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35" y="4250055"/>
            <a:ext cx="2084705" cy="3448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475" y="4740275"/>
            <a:ext cx="2332990" cy="3638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4010" y="5280025"/>
            <a:ext cx="70421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702436" y="1594859"/>
            <a:ext cx="278712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Stencil" panose="040409050D0802020404" pitchFamily="82" charset="0"/>
                <a:ea typeface="Noto Sans S Chinese DemiLight" panose="020B0400000000000000" pitchFamily="34" charset="-122"/>
              </a:rPr>
              <a:t>PART 02</a:t>
            </a:r>
            <a:endParaRPr lang="zh-CN" altLang="en-US" sz="5000" dirty="0">
              <a:solidFill>
                <a:schemeClr val="tx1">
                  <a:lumMod val="95000"/>
                  <a:lumOff val="5000"/>
                </a:schemeClr>
              </a:solidFill>
              <a:latin typeface="Stencil" panose="040409050D0802020404" pitchFamily="82" charset="0"/>
              <a:ea typeface="Noto Sans S Chinese DemiLight" panose="020B04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85415" y="2760345"/>
            <a:ext cx="68205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问题一：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设计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建造费用最低的单供配电网</a:t>
            </a:r>
            <a:r>
              <a:rPr lang="zh-CN" altLang="en-US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，供电所有用户。给出树状配电网的分叉点坐标，并计算该配电网中每个用户的用电可靠性。</a:t>
            </a:r>
            <a:endParaRPr lang="zh-CN" altLang="en-US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负荷分块改进算法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13485" y="3125470"/>
            <a:ext cx="4639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负荷分块改进算法：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45" y="1369695"/>
            <a:ext cx="7319010" cy="408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201231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负荷分块改进算法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213485" y="3125470"/>
            <a:ext cx="463994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对上述例子使用负荷分块改进算法，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运行如右图所示：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10" y="958533"/>
            <a:ext cx="4457700" cy="1123315"/>
          </a:xfrm>
          <a:prstGeom prst="rect">
            <a:avLst/>
          </a:prstGeom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2915603"/>
            <a:ext cx="4259580" cy="1124585"/>
          </a:xfrm>
          <a:prstGeom prst="rect">
            <a:avLst/>
          </a:prstGeom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08" y="4874895"/>
            <a:ext cx="4217035" cy="1059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48625" y="2301875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048625" y="4373880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2258060"/>
            <a:ext cx="5419725" cy="3620770"/>
          </a:xfrm>
          <a:prstGeom prst="rect">
            <a:avLst/>
          </a:prstGeom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805680" y="968375"/>
            <a:ext cx="258127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两级最小堆求解调度方案{D</a:t>
            </a:r>
            <a:r>
              <a:rPr lang="zh-CN" altLang="en-US" sz="1500" b="1" baseline="-25000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i</a:t>
            </a:r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}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24535" y="1583690"/>
            <a:ext cx="212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两级最小堆算法：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65" y="2545715"/>
            <a:ext cx="5708650" cy="25469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35570" y="1651635"/>
            <a:ext cx="212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sz="1600">
                <a:latin typeface="华文中宋" panose="02010600040101010101" charset="-122"/>
                <a:ea typeface="华文中宋" panose="02010600040101010101" charset="-122"/>
              </a:rPr>
              <a:t>两级最小堆示意：</a:t>
            </a:r>
            <a:endParaRPr 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190182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问题三四的求解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790" y="708660"/>
            <a:ext cx="5729605" cy="5441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890395"/>
            <a:ext cx="190182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问题三四的求解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00300"/>
            <a:ext cx="71628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968740" y="66611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结果分析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220970" y="838200"/>
            <a:ext cx="1750060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联络线拓扑简略图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问题三、四的结果分析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80" y="1561465"/>
            <a:ext cx="5475605" cy="43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968740" y="66611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结果分析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4895850" y="820420"/>
            <a:ext cx="2400935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两级堆方案每轮优化情况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问题三、四的结果分析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85" y="1475740"/>
            <a:ext cx="9131300" cy="45256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10" y="1827530"/>
            <a:ext cx="6085840" cy="3477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968740" y="666115"/>
            <a:ext cx="246824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结果分析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4544060" y="1462405"/>
            <a:ext cx="3103880" cy="46037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优化前后区域内用户可靠性对比图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问题三、四的结果分析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III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、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IV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" y="2301875"/>
            <a:ext cx="6208395" cy="3707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510" y="2301875"/>
            <a:ext cx="6208395" cy="3707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815750" y="1683389"/>
            <a:ext cx="6662420" cy="3624949"/>
            <a:chOff x="1556159" y="951597"/>
            <a:chExt cx="6662420" cy="3624949"/>
          </a:xfrm>
        </p:grpSpPr>
        <p:sp>
          <p:nvSpPr>
            <p:cNvPr id="7" name="文本框 6"/>
            <p:cNvSpPr txBox="1"/>
            <p:nvPr/>
          </p:nvSpPr>
          <p:spPr>
            <a:xfrm>
              <a:off x="2596967" y="4023461"/>
              <a:ext cx="445016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spc="79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方正黑体简体" panose="02010601030101010101" pitchFamily="2" charset="-122"/>
                </a:rPr>
                <a:t>Shandong University</a:t>
              </a:r>
              <a:endParaRPr lang="en-US" altLang="zh-CN" sz="1000" spc="79" dirty="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方正黑体简体" panose="0201060103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spc="79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方正黑体简体" panose="02010601030101010101" pitchFamily="2" charset="-122"/>
                </a:rPr>
                <a:t> Zheng Kairao, Sai Yao, Li Xingshuo</a:t>
              </a:r>
              <a:endParaRPr lang="en-US" altLang="zh-CN" sz="1000" spc="79" dirty="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56159" y="951597"/>
              <a:ext cx="6662420" cy="86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5000" spc="79" dirty="0">
                  <a:solidFill>
                    <a:schemeClr val="bg2">
                      <a:lumMod val="1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方正黑体简体" panose="02010601030101010101" pitchFamily="2" charset="-122"/>
                </a:rPr>
                <a:t>感谢老师的批评与指导</a:t>
              </a:r>
              <a:endParaRPr lang="zh-CN" altLang="en-US" sz="5000" spc="79" dirty="0">
                <a:solidFill>
                  <a:schemeClr val="bg2">
                    <a:lumMod val="1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方正黑体简体" panose="02010601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53464" y="2656572"/>
              <a:ext cx="39376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2022</a:t>
              </a:r>
              <a:r>
                <a:rPr lang="zh-CN" altLang="en-US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深圳杯</a:t>
              </a:r>
              <a:r>
                <a:rPr lang="en-US" altLang="zh-CN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B</a:t>
              </a:r>
              <a:r>
                <a:rPr lang="zh-CN" altLang="en-US" b="1" spc="1000" dirty="0"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方正黑体简体" panose="02010601030101010101" pitchFamily="2" charset="-122"/>
                </a:rPr>
                <a:t>题汇报</a:t>
              </a:r>
              <a:endParaRPr lang="zh-CN" altLang="en-US" b="1" spc="100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10601030101010101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247848" y="3311562"/>
              <a:ext cx="5532120" cy="388620"/>
              <a:chOff x="2268162" y="3363814"/>
              <a:chExt cx="5532120" cy="38862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268162" y="3363814"/>
                <a:ext cx="1176020" cy="3886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山东大学</a:t>
                </a:r>
                <a:endParaRPr lang="zh-CN" altLang="en-US" sz="1600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340927" y="3363814"/>
                <a:ext cx="2459355" cy="388620"/>
              </a:xfrm>
              <a:prstGeom prst="rect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sym typeface="+mn-ea"/>
                  </a:rPr>
                  <a:t>郑凯饶、赛尧、李星烁</a:t>
                </a:r>
                <a:endParaRPr lang="zh-CN" altLang="en-US" sz="1600" dirty="0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460444" y="2736979"/>
            <a:ext cx="7271658" cy="38157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10000"/>
              </a:lnSpc>
              <a:defRPr/>
            </a:pPr>
            <a:r>
              <a:rPr lang="en-US" altLang="zh-CN" dirty="0">
                <a:solidFill>
                  <a:schemeClr val="tx1"/>
                </a:solidFill>
                <a:latin typeface="Sitka Subheading" panose="02000505000000020004" pitchFamily="2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THANKS TO THE TEACHER'S CAREFUL GUIDANCE</a:t>
            </a:r>
            <a:endParaRPr lang="en-US" altLang="zh-CN" dirty="0">
              <a:solidFill>
                <a:schemeClr val="tx1"/>
              </a:solidFill>
              <a:latin typeface="Sitka Subheading" panose="02000505000000020004" pitchFamily="2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10895" y="1908810"/>
            <a:ext cx="278955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对单供网络拓扑结构的探究</a:t>
            </a:r>
            <a:endParaRPr lang="en-US" altLang="zh-CN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944880" y="2806700"/>
            <a:ext cx="5115560" cy="203009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如</a:t>
            </a: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右图为某地的电网数据图，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可以看到负荷（绿）成簇分布。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因此，这启发我们使用分层的思想，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对电网中不同层级的设备进行聚类求解。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0" y="1454785"/>
            <a:ext cx="6295390" cy="39484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5" name="矩形 4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问题一的建模思路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538220" y="2752090"/>
            <a:ext cx="5115560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</a:rPr>
              <a:t>线路的造价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</a:rPr>
              <a:t>开关的造价 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5" y="2831465"/>
            <a:ext cx="3685540" cy="37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95" y="3370580"/>
            <a:ext cx="2537460" cy="365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9945" y="4122420"/>
            <a:ext cx="1062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主线上线路和开关的造价均高于支线。则可按权重高低，分主线、支线两部分，先处理主线、后处理支线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求解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问题。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9945" y="1881505"/>
            <a:ext cx="205930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分层思想的来源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11" name="矩形 10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问题一的建模思路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Modeling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30375" y="2956560"/>
            <a:ext cx="8730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Step1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：求解主线：基于K-means聚类与最小哈密顿路的主线模型，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Step2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：求解支线：由于支线网中负荷分布不规律，引入基于最小生成树的配电网拓扑设计，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                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提出基于单目标优化的单供配电网模型。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二者分层有机结合，形成单供配电网最小花费的层次求解模型。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29945" y="1881505"/>
            <a:ext cx="3365500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单供配电网最小花费的层次求解模型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10" name="矩形 9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问题一的求解思路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01895" y="838200"/>
            <a:ext cx="6280785" cy="211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29945" y="1881505"/>
            <a:ext cx="3365500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基于最小生成树的配电网拓扑设计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8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50" y="2882900"/>
            <a:ext cx="4071620" cy="2331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80" y="2880360"/>
            <a:ext cx="3834130" cy="2334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1155" y="5214620"/>
            <a:ext cx="3446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由电源和负荷节点求得的最小生成树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50760" y="5214620"/>
            <a:ext cx="2844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基于最小生成树的分叉点构造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0230" y="3820795"/>
            <a:ext cx="698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</a:rPr>
              <a:t>→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07965" y="1795145"/>
            <a:ext cx="55746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由于各线路之间造价比相近，因此初步可以近似为同等造价，使用最小生成树对网络的拓扑结构进行大致的确定。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24" name="矩形 23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问题一的求解思路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0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Sol</a:t>
              </a: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ving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984885" y="1908810"/>
            <a:ext cx="2018665" cy="411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solidFill>
                  <a:schemeClr val="bg1"/>
                </a:solidFill>
                <a:latin typeface="宋体" panose="02010600030101010101" pitchFamily="2" charset="-122"/>
                <a:cs typeface="+mn-ea"/>
                <a:sym typeface="+mn-lt"/>
              </a:rPr>
              <a:t>拓扑结构简示</a:t>
            </a:r>
            <a:endParaRPr lang="zh-CN" altLang="en-US" sz="1500" b="1" dirty="0">
              <a:solidFill>
                <a:schemeClr val="bg1"/>
              </a:solidFill>
              <a:latin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283835" y="1280795"/>
            <a:ext cx="5115560" cy="983615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面对只有电源和负荷坐标的情况下，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对拓扑结构的建立和分叉点的选取示意图如下：</a:t>
            </a:r>
            <a:endParaRPr lang="zh-CN" altLang="en-US" sz="16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 rotWithShape="1">
          <a:blip r:embed="rId2"/>
          <a:srcRect l="-322" t="-1264" r="-69" b="860"/>
          <a:stretch>
            <a:fillRect/>
          </a:stretch>
        </p:blipFill>
        <p:spPr bwMode="auto">
          <a:xfrm>
            <a:off x="1106170" y="2859405"/>
            <a:ext cx="4177665" cy="2983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12"/>
          <p:cNvPicPr>
            <a:picLocks noChangeAspect="1"/>
          </p:cNvPicPr>
          <p:nvPr/>
        </p:nvPicPr>
        <p:blipFill rotWithShape="1">
          <a:blip r:embed="rId3"/>
          <a:srcRect l="-2765" t="-1693" r="1533" b="427"/>
          <a:stretch>
            <a:fillRect/>
          </a:stretch>
        </p:blipFill>
        <p:spPr bwMode="auto">
          <a:xfrm>
            <a:off x="6604000" y="2856865"/>
            <a:ext cx="4179570" cy="2986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/>
        </p:nvSpPr>
        <p:spPr>
          <a:xfrm>
            <a:off x="5745480" y="3820795"/>
            <a:ext cx="698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华文中宋" panose="02010600040101010101" charset="-122"/>
                <a:ea typeface="华文中宋" panose="02010600040101010101" charset="-122"/>
              </a:rPr>
              <a:t>→</a:t>
            </a:r>
            <a:endParaRPr lang="en-US" altLang="zh-CN" sz="320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4738" y="755883"/>
            <a:ext cx="2492375" cy="666256"/>
            <a:chOff x="984738" y="755883"/>
            <a:chExt cx="2492375" cy="666256"/>
          </a:xfrm>
        </p:grpSpPr>
        <p:sp>
          <p:nvSpPr>
            <p:cNvPr id="13" name="矩形 12"/>
            <p:cNvSpPr/>
            <p:nvPr/>
          </p:nvSpPr>
          <p:spPr>
            <a:xfrm>
              <a:off x="984738" y="837944"/>
              <a:ext cx="228600" cy="228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84738" y="1129434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4738" y="1281075"/>
              <a:ext cx="228600" cy="887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245723" y="755883"/>
              <a:ext cx="2231390" cy="4375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5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问题一的结果展示</a:t>
              </a:r>
              <a:endParaRPr lang="en-US" altLang="zh-CN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27"/>
            <p:cNvSpPr>
              <a:spLocks noChangeArrowheads="1"/>
            </p:cNvSpPr>
            <p:nvPr/>
          </p:nvSpPr>
          <p:spPr bwMode="auto">
            <a:xfrm>
              <a:off x="1245611" y="1077334"/>
              <a:ext cx="1917137" cy="344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Result 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FZHei-B01S" panose="02010601030101010101" pitchFamily="2" charset="-122"/>
                </a:rPr>
                <a:t>I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2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3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</p:tagLst>
</file>

<file path=ppt/tags/tag5.xml><?xml version="1.0" encoding="utf-8"?>
<p:tagLst xmlns:p="http://schemas.openxmlformats.org/presentationml/2006/main">
  <p:tag name="KSO_WM_UNIT_PLACING_PICTURE_USER_VIEWPORT" val="{&quot;height&quot;:3056,&quot;width&quot;:9061}"/>
</p:tagLst>
</file>

<file path=ppt/tags/tag6.xml><?xml version="1.0" encoding="utf-8"?>
<p:tagLst xmlns:p="http://schemas.openxmlformats.org/presentationml/2006/main">
  <p:tag name="KSO_WPP_MARK_KEY" val="2351faeb-1d97-4305-9406-faf0bd1b5eb0"/>
  <p:tag name="COMMONDATA" val="eyJjb3VudCI6MzIyLCJoZGlkIjoiZTJlYTQ4NDIyY2RmNWIyZGE3NzBlYTRmZmM4YmU0NzUiLCJ1c2VyQ291bnQiOjN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4076</Words>
  <Application>WPS 演示</Application>
  <PresentationFormat>宽屏</PresentationFormat>
  <Paragraphs>487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宋体</vt:lpstr>
      <vt:lpstr>Wingdings</vt:lpstr>
      <vt:lpstr>华文中宋</vt:lpstr>
      <vt:lpstr>方正黑体简体</vt:lpstr>
      <vt:lpstr>Arial Unicode MS</vt:lpstr>
      <vt:lpstr>Calibri</vt:lpstr>
      <vt:lpstr>Stencil</vt:lpstr>
      <vt:lpstr>Noto Sans S Chinese DemiLight</vt:lpstr>
      <vt:lpstr>FZHei-B01S</vt:lpstr>
      <vt:lpstr>微软雅黑</vt:lpstr>
      <vt:lpstr>等线 Light</vt:lpstr>
      <vt:lpstr>等线</vt:lpstr>
      <vt:lpstr>Sitka Subheading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小鬼u</cp:lastModifiedBy>
  <cp:revision>360</cp:revision>
  <dcterms:created xsi:type="dcterms:W3CDTF">2019-05-23T00:30:00Z</dcterms:created>
  <dcterms:modified xsi:type="dcterms:W3CDTF">2022-12-03T03:12:16Z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TemplateUUID">
    <vt:lpwstr>v1.0_mb_xIW1dL0uRQrFZ5Tob5Y4BQ==</vt:lpwstr>
  </property>
  <property fmtid="{D5CDD505-2E9C-101B-9397-08002B2CF9AE}" pid="4" name="ICV">
    <vt:lpwstr>9AEEF61C20754E2490D10FE911FB2277</vt:lpwstr>
  </property>
</Properties>
</file>